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4.xml" ContentType="application/vnd.openxmlformats-officedocument.presentationml.tags+xml"/>
  <Override PartName="/ppt/tags/tag3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4" r:id="rId1"/>
  </p:sldMasterIdLst>
  <p:notesMasterIdLst>
    <p:notesMasterId r:id="rId6"/>
  </p:notesMasterIdLst>
  <p:handoutMasterIdLst>
    <p:handoutMasterId r:id="rId7"/>
  </p:handoutMasterIdLst>
  <p:sldIdLst>
    <p:sldId id="306" r:id="rId2"/>
    <p:sldId id="307" r:id="rId3"/>
    <p:sldId id="356" r:id="rId4"/>
    <p:sldId id="355" r:id="rId5"/>
  </p:sldIdLst>
  <p:sldSz cx="9144000" cy="6858000" type="screen4x3"/>
  <p:notesSz cx="7315200" cy="96012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707" autoAdjust="0"/>
  </p:normalViewPr>
  <p:slideViewPr>
    <p:cSldViewPr>
      <p:cViewPr varScale="1">
        <p:scale>
          <a:sx n="82" d="100"/>
          <a:sy n="82" d="100"/>
        </p:scale>
        <p:origin x="1430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770"/>
    </p:cViewPr>
  </p:sorterViewPr>
  <p:notesViewPr>
    <p:cSldViewPr>
      <p:cViewPr varScale="1">
        <p:scale>
          <a:sx n="80" d="100"/>
          <a:sy n="80" d="100"/>
        </p:scale>
        <p:origin x="3804" y="9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5742" tIns="47870" rIns="95742" bIns="47870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5742" tIns="47870" rIns="95742" bIns="47870" rtlCol="0"/>
          <a:lstStyle>
            <a:lvl1pPr algn="r">
              <a:defRPr sz="1300"/>
            </a:lvl1pPr>
          </a:lstStyle>
          <a:p>
            <a:fld id="{3D37F953-1D07-4E95-A7EE-D1A08A3E9301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5742" tIns="47870" rIns="95742" bIns="47870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5742" tIns="47870" rIns="95742" bIns="47870" rtlCol="0" anchor="b"/>
          <a:lstStyle>
            <a:lvl1pPr algn="r">
              <a:defRPr sz="1300"/>
            </a:lvl1pPr>
          </a:lstStyle>
          <a:p>
            <a:fld id="{6CE97719-19D2-4809-990E-DC2520893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39335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0" y="9160489"/>
            <a:ext cx="1755648" cy="377752"/>
          </a:xfrm>
          <a:prstGeom prst="rect">
            <a:avLst/>
          </a:prstGeom>
        </p:spPr>
        <p:txBody>
          <a:bodyPr vert="horz" lIns="95742" tIns="47870" rIns="95742" bIns="47870" rtlCol="0" anchor="t"/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Revised:</a:t>
            </a:r>
          </a:p>
          <a:p>
            <a:r>
              <a:rPr lang="en-US" dirty="0"/>
              <a:t>02/2018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471488"/>
            <a:ext cx="3308350" cy="2481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42" tIns="47870" rIns="95742" bIns="4787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90145" y="3116455"/>
            <a:ext cx="6534912" cy="6044034"/>
          </a:xfrm>
          <a:prstGeom prst="rect">
            <a:avLst/>
          </a:prstGeom>
        </p:spPr>
        <p:txBody>
          <a:bodyPr vert="horz" lIns="95742" tIns="47870" rIns="95742" bIns="4787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755648" y="9160489"/>
            <a:ext cx="3803904" cy="377752"/>
          </a:xfrm>
          <a:prstGeom prst="rect">
            <a:avLst/>
          </a:prstGeom>
        </p:spPr>
        <p:txBody>
          <a:bodyPr vert="horz" lIns="95742" tIns="47870" rIns="95742" bIns="47870" rtlCol="0" anchor="t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Advanced Roadside Impaired Driving Enforcement</a:t>
            </a:r>
          </a:p>
          <a:p>
            <a:r>
              <a:rPr lang="en-US"/>
              <a:t>Standardized Field Sobriety Testing Review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59552" y="9160489"/>
            <a:ext cx="1755648" cy="377752"/>
          </a:xfrm>
          <a:prstGeom prst="rect">
            <a:avLst/>
          </a:prstGeom>
        </p:spPr>
        <p:txBody>
          <a:bodyPr vert="horz" lIns="95742" tIns="47870" rIns="95742" bIns="47870" rtlCol="0" anchor="t"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Session 2</a:t>
            </a:r>
          </a:p>
          <a:p>
            <a:r>
              <a:rPr lang="en-US" dirty="0"/>
              <a:t>Page </a:t>
            </a:r>
            <a:fld id="{BC83BB2A-1821-49CB-96A1-2EE42A7DF033}" type="slidenum">
              <a:rPr lang="en-US" smtClean="0"/>
              <a:pPr/>
              <a:t>‹#›</a:t>
            </a:fld>
            <a:r>
              <a:rPr lang="en-US" dirty="0"/>
              <a:t> of 54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487681" y="3022017"/>
            <a:ext cx="63398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3568144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lnSpc>
        <a:spcPct val="114000"/>
      </a:lnSpc>
      <a:spcBef>
        <a:spcPts val="600"/>
      </a:spcBef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lnSpc>
        <a:spcPct val="114000"/>
      </a:lnSpc>
      <a:spcBef>
        <a:spcPts val="600"/>
      </a:spcBef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lnSpc>
        <a:spcPct val="114000"/>
      </a:lnSpc>
      <a:spcBef>
        <a:spcPts val="600"/>
      </a:spcBef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lnSpc>
        <a:spcPct val="114000"/>
      </a:lnSpc>
      <a:spcBef>
        <a:spcPts val="600"/>
      </a:spcBef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lnSpc>
        <a:spcPct val="114000"/>
      </a:lnSpc>
      <a:spcBef>
        <a:spcPts val="600"/>
      </a:spcBef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11350" y="246063"/>
            <a:ext cx="3425825" cy="25701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Standardized Field Sobriety Testing Review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2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</a:t>
            </a:fld>
            <a:r>
              <a:rPr lang="en-US"/>
              <a:t> of 54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913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11350" y="198438"/>
            <a:ext cx="3425825" cy="25701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7200" y="3116455"/>
            <a:ext cx="6400800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Standardized Field Sobriety Testing Review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2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2</a:t>
            </a:fld>
            <a:r>
              <a:rPr lang="en-US"/>
              <a:t> of 54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279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11350" y="198438"/>
            <a:ext cx="3425825" cy="25701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7200" y="3116455"/>
            <a:ext cx="6570474" cy="604403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Standardized Field Sobriety Testing Review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2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4</a:t>
            </a:fld>
            <a:r>
              <a:rPr lang="en-US"/>
              <a:t> of 54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277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21">
            <a:extLst>
              <a:ext uri="{FF2B5EF4-FFF2-40B4-BE49-F238E27FC236}">
                <a16:creationId xmlns:a16="http://schemas.microsoft.com/office/drawing/2014/main" id="{E0D76CFD-3B6C-4242-94E8-B3AA43F195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5775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3-</a:t>
            </a:r>
            <a:fld id="{CD278D98-41F7-4C0D-8213-C3B403C9C9A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956E715-3E02-476B-8B8A-C7DC13CA4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79788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40"/>
            <a:ext cx="8229600" cy="64008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5920"/>
            <a:ext cx="8229600" cy="4297680"/>
          </a:xfrm>
        </p:spPr>
        <p:txBody>
          <a:bodyPr/>
          <a:lstStyle>
            <a:lvl1pPr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indent="-339725">
              <a:buFont typeface="Arial" pitchFamily="34" charset="0"/>
              <a:buChar char="•"/>
              <a:defRPr sz="2600"/>
            </a:lvl2pPr>
            <a:lvl3pPr>
              <a:defRPr sz="2600"/>
            </a:lvl3pPr>
            <a:lvl4pPr marL="1146175" indent="-342900">
              <a:buFont typeface="Wingdings" panose="05000000000000000000" pitchFamily="2" charset="2"/>
              <a:buChar char="ü"/>
              <a:defRPr sz="2600"/>
            </a:lvl4pPr>
            <a:lvl5pPr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21">
            <a:extLst>
              <a:ext uri="{FF2B5EF4-FFF2-40B4-BE49-F238E27FC236}">
                <a16:creationId xmlns:a16="http://schemas.microsoft.com/office/drawing/2014/main" id="{EFFE9FEA-2AB2-421C-9E5E-ACECC8E1A5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5775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3-</a:t>
            </a:r>
            <a:fld id="{CD278D98-41F7-4C0D-8213-C3B403C9C9A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068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40"/>
            <a:ext cx="8229600" cy="6400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 marL="457200" indent="-342900">
              <a:buFont typeface="Arial" pitchFamily="34" charset="0"/>
              <a:buChar char="•"/>
              <a:defRPr sz="2000"/>
            </a:lvl2pPr>
            <a:lvl3pPr>
              <a:defRPr sz="1800"/>
            </a:lvl3pPr>
            <a:lvl4pPr marL="1089025" indent="-285750">
              <a:buFont typeface="Arial" pitchFamily="34" charset="0"/>
              <a:buChar char="•"/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 marL="457200" indent="-342900">
              <a:buFont typeface="Arial" pitchFamily="34" charset="0"/>
              <a:buChar char="•"/>
              <a:defRPr sz="2000"/>
            </a:lvl2pPr>
            <a:lvl3pPr>
              <a:defRPr sz="1800"/>
            </a:lvl3pPr>
            <a:lvl4pPr marL="1089025" indent="-285750">
              <a:buFont typeface="Arial" pitchFamily="34" charset="0"/>
              <a:buChar char="•"/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21">
            <a:extLst>
              <a:ext uri="{FF2B5EF4-FFF2-40B4-BE49-F238E27FC236}">
                <a16:creationId xmlns:a16="http://schemas.microsoft.com/office/drawing/2014/main" id="{42FFE317-2674-4DE4-896F-245DCEC79A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5775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3-</a:t>
            </a:r>
            <a:fld id="{CD278D98-41F7-4C0D-8213-C3B403C9C9A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49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4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21">
            <a:extLst>
              <a:ext uri="{FF2B5EF4-FFF2-40B4-BE49-F238E27FC236}">
                <a16:creationId xmlns:a16="http://schemas.microsoft.com/office/drawing/2014/main" id="{A74EF990-06D6-4CA9-85FA-ADF8123B62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835775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3-</a:t>
            </a:r>
            <a:fld id="{CD278D98-41F7-4C0D-8213-C3B403C9C9A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979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95C6F807-3002-4B78-B044-7F15C5AC82E0}"/>
              </a:ext>
            </a:extLst>
          </p:cNvPr>
          <p:cNvSpPr/>
          <p:nvPr userDrawn="1"/>
        </p:nvSpPr>
        <p:spPr>
          <a:xfrm>
            <a:off x="0" y="6492875"/>
            <a:ext cx="9144000" cy="36576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AEB1D7B-CCE0-4651-80FD-858B3569386B}"/>
              </a:ext>
            </a:extLst>
          </p:cNvPr>
          <p:cNvSpPr/>
          <p:nvPr userDrawn="1"/>
        </p:nvSpPr>
        <p:spPr>
          <a:xfrm>
            <a:off x="0" y="-11430"/>
            <a:ext cx="9144000" cy="36576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2CA821A-4C2A-4425-8FED-F90F9ABD6FD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  <p:sp>
        <p:nvSpPr>
          <p:cNvPr id="1029" name="Rectangle 3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457200" y="548640"/>
            <a:ext cx="822960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Title </a:t>
            </a:r>
          </a:p>
        </p:txBody>
      </p:sp>
      <p:sp>
        <p:nvSpPr>
          <p:cNvPr id="1031" name="Rectangle 6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457200" y="1645919"/>
            <a:ext cx="8229600" cy="429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32" name="Rectangle 7"/>
          <p:cNvSpPr>
            <a:spLocks noChangeArrowheads="1"/>
          </p:cNvSpPr>
          <p:nvPr userDrawn="1"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>
              <a:solidFill>
                <a:srgbClr val="003D7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3" name="Text Box 37"/>
          <p:cNvSpPr txBox="1">
            <a:spLocks noChangeArrowheads="1"/>
          </p:cNvSpPr>
          <p:nvPr userDrawn="1"/>
        </p:nvSpPr>
        <p:spPr bwMode="auto">
          <a:xfrm>
            <a:off x="96838" y="42863"/>
            <a:ext cx="5389562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F2F2F2"/>
                </a:solidFill>
              </a:rPr>
              <a:t>Session 3 - Standardized Field Sobriety Testing Proficiency Examination </a:t>
            </a: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08667DCC-114A-4004-9603-6D92D851BAD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500" y="6508750"/>
            <a:ext cx="52324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FFFFFF"/>
                </a:solidFill>
                <a:latin typeface="Arial Black" panose="020B0A04020102020204" pitchFamily="34" charset="0"/>
              </a:rPr>
              <a:t>ARIDE</a:t>
            </a:r>
            <a:endParaRPr lang="en-US" sz="1400" dirty="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Slide Number Placeholder 21">
            <a:extLst>
              <a:ext uri="{FF2B5EF4-FFF2-40B4-BE49-F238E27FC236}">
                <a16:creationId xmlns:a16="http://schemas.microsoft.com/office/drawing/2014/main" id="{4988134A-1C57-4C84-9270-6D4C7C0206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rgbClr val="FFFFFF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3-</a:t>
            </a:r>
            <a:fld id="{F9FD7121-6344-493B-BB7B-CFD9AD1ECE1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167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9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ts val="600"/>
        </a:spcAft>
        <a:defRPr sz="2600" b="0">
          <a:solidFill>
            <a:srgbClr val="000000"/>
          </a:solidFill>
          <a:latin typeface="+mj-lt"/>
          <a:ea typeface="+mn-ea"/>
          <a:cs typeface="+mn-cs"/>
        </a:defRPr>
      </a:lvl1pPr>
      <a:lvl2pPr marL="457200" indent="-342900" algn="l" rtl="0" eaLnBrk="0" fontAlgn="base" hangingPunct="0">
        <a:spcBef>
          <a:spcPct val="0"/>
        </a:spcBef>
        <a:spcAft>
          <a:spcPts val="600"/>
        </a:spcAft>
        <a:buFont typeface="Arial" panose="020B0604020202020204" pitchFamily="34" charset="0"/>
        <a:buChar char="•"/>
        <a:defRPr sz="2600" b="0">
          <a:solidFill>
            <a:srgbClr val="000000"/>
          </a:solidFill>
          <a:latin typeface="+mj-lt"/>
        </a:defRPr>
      </a:lvl2pPr>
      <a:lvl3pPr marL="801688" indent="-347663" algn="l" rtl="0" eaLnBrk="0" fontAlgn="base" hangingPunct="0">
        <a:spcBef>
          <a:spcPct val="0"/>
        </a:spcBef>
        <a:spcAft>
          <a:spcPts val="600"/>
        </a:spcAft>
        <a:buFont typeface="Trebuchet MS" pitchFamily="34" charset="0"/>
        <a:buChar char="―"/>
        <a:defRPr sz="2600" b="0">
          <a:solidFill>
            <a:srgbClr val="000000"/>
          </a:solidFill>
          <a:latin typeface="+mj-lt"/>
        </a:defRPr>
      </a:lvl3pPr>
      <a:lvl4pPr marL="1146175" indent="-342900" algn="l" rtl="0" eaLnBrk="0" fontAlgn="base" hangingPunct="0">
        <a:spcBef>
          <a:spcPct val="0"/>
        </a:spcBef>
        <a:spcAft>
          <a:spcPts val="600"/>
        </a:spcAft>
        <a:buFont typeface="Wingdings" panose="05000000000000000000" pitchFamily="2" charset="2"/>
        <a:buChar char="ü"/>
        <a:defRPr sz="2600" b="0">
          <a:solidFill>
            <a:srgbClr val="000000"/>
          </a:solidFill>
          <a:latin typeface="+mj-lt"/>
        </a:defRPr>
      </a:lvl4pPr>
      <a:lvl5pPr marL="1377950" indent="-230188" algn="l" rtl="0" eaLnBrk="0" fontAlgn="base" hangingPunct="0">
        <a:spcBef>
          <a:spcPct val="0"/>
        </a:spcBef>
        <a:spcAft>
          <a:spcPts val="600"/>
        </a:spcAft>
        <a:buFont typeface="Trebuchet MS" pitchFamily="34" charset="0"/>
        <a:buChar char="―"/>
        <a:defRPr sz="2600" b="0">
          <a:solidFill>
            <a:srgbClr val="000000"/>
          </a:solidFill>
          <a:latin typeface="+mj-lt"/>
        </a:defRPr>
      </a:lvl5pPr>
      <a:lvl6pPr marL="18351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6pPr>
      <a:lvl7pPr marL="22923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7pPr>
      <a:lvl8pPr marL="27495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8pPr>
      <a:lvl9pPr marL="32067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2794000" y="1431925"/>
            <a:ext cx="3556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0" fontAlgn="base" hangingPunct="0">
              <a:spcBef>
                <a:spcPct val="0"/>
              </a:spcBef>
              <a:spcAft>
                <a:spcPct val="0"/>
              </a:spcAft>
              <a:defRPr sz="4000" b="1" i="0" u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2pPr>
            <a:lvl3pPr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3pPr>
            <a:lvl4pPr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4pPr>
            <a:lvl5pPr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9pPr>
          </a:lstStyle>
          <a:p>
            <a:r>
              <a:rPr lang="en-US" altLang="en-US" dirty="0"/>
              <a:t>Session 3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0" y="2743200"/>
            <a:ext cx="914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  <a:latin typeface="Arial"/>
              </a:rPr>
              <a:t>Standardized Field Sobriety Testing (SFST) Proficiency Examination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179" y="5435934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83" y="5660044"/>
            <a:ext cx="1136643" cy="7592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809" y="5844671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71838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 txBox="1">
            <a:spLocks/>
          </p:cNvSpPr>
          <p:nvPr/>
        </p:nvSpPr>
        <p:spPr>
          <a:xfrm>
            <a:off x="412189" y="1524000"/>
            <a:ext cx="8557186" cy="496887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66"/>
                </a:solidFill>
                <a:latin typeface="+mj-lt"/>
                <a:ea typeface="+mn-ea"/>
                <a:cs typeface="+mn-cs"/>
              </a:defRPr>
            </a:lvl1pPr>
            <a:lvl2pPr marL="287338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 sz="2800" b="1">
                <a:solidFill>
                  <a:srgbClr val="003366"/>
                </a:solidFill>
                <a:latin typeface="+mj-lt"/>
              </a:defRPr>
            </a:lvl2pPr>
            <a:lvl3pPr marL="627063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400">
                <a:solidFill>
                  <a:srgbClr val="003366"/>
                </a:solidFill>
                <a:latin typeface="+mj-lt"/>
              </a:defRPr>
            </a:lvl3pPr>
            <a:lvl4pPr marL="1031875" indent="-228600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rgbClr val="003366"/>
                </a:solidFill>
                <a:latin typeface="+mj-lt"/>
              </a:defRPr>
            </a:lvl4pPr>
            <a:lvl5pPr marL="1377950" indent="-23018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000">
                <a:solidFill>
                  <a:srgbClr val="003366"/>
                </a:solidFill>
                <a:latin typeface="+mj-lt"/>
              </a:defRPr>
            </a:lvl5pPr>
            <a:lvl6pPr marL="18351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6pPr>
            <a:lvl7pPr marL="22923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7pPr>
            <a:lvl8pPr marL="27495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8pPr>
            <a:lvl9pPr marL="32067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9pPr>
          </a:lstStyle>
          <a:p>
            <a:pPr marL="282575" lvl="0" indent="-282575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b="0" dirty="0">
                <a:solidFill>
                  <a:srgbClr val="000000"/>
                </a:solidFill>
              </a:rPr>
              <a:t>Demonstrate knowledge and proficiency in administering SFSTs</a:t>
            </a:r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Learning Objectives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D4AE04-2309-4A7F-9AEC-8B15F9C552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CD278D98-41F7-4C0D-8213-C3B403C9C9AD}" type="slidenum">
              <a:rPr lang="en-US" smtClean="0"/>
              <a:pPr>
                <a:defRPr/>
              </a:pPr>
              <a:t>2</a:t>
            </a:fld>
            <a:endParaRPr lang="en-US" dirty="0">
              <a:solidFill>
                <a:srgbClr val="FFFFF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8107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4772A7E-8DE5-467E-9B81-8D4AD2F7B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SFST Proficiency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94549E4-046D-4ACA-B3AE-F3238C450D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27860"/>
            <a:ext cx="8229600" cy="3002280"/>
          </a:xfrm>
        </p:spPr>
        <p:txBody>
          <a:bodyPr/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Only two opportunities to do SFSTs correctly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SFSTs must be performed as described in SFST training-no exceptions</a:t>
            </a:r>
          </a:p>
        </p:txBody>
      </p:sp>
      <p:pic>
        <p:nvPicPr>
          <p:cNvPr id="7" name="Graphic 6" descr="Warning">
            <a:extLst>
              <a:ext uri="{FF2B5EF4-FFF2-40B4-BE49-F238E27FC236}">
                <a16:creationId xmlns:a16="http://schemas.microsoft.com/office/drawing/2014/main" id="{C776B691-F833-44DD-90C7-58B0ACB9A1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95700" y="3810000"/>
            <a:ext cx="1752600" cy="1752600"/>
          </a:xfrm>
          <a:prstGeom prst="rect">
            <a:avLst/>
          </a:prstGeom>
        </p:spPr>
      </p:pic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C7E545C2-BAED-44C3-9CEE-DC95D19E5C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CD278D98-41F7-4C0D-8213-C3B403C9C9AD}" type="slidenum">
              <a:rPr lang="en-US" smtClean="0"/>
              <a:pPr>
                <a:defRPr/>
              </a:pPr>
              <a:t>3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499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en-US" dirty="0"/>
              <a:t>Questions?</a:t>
            </a:r>
          </a:p>
        </p:txBody>
      </p:sp>
      <p:sp>
        <p:nvSpPr>
          <p:cNvPr id="14" name="Slide Number Placeholder 9">
            <a:extLst>
              <a:ext uri="{FF2B5EF4-FFF2-40B4-BE49-F238E27FC236}">
                <a16:creationId xmlns:a16="http://schemas.microsoft.com/office/drawing/2014/main" id="{DD9EC30E-2ED7-4B42-96D2-88FA77C8C8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5775" y="6492875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3-</a:t>
            </a:r>
            <a:fld id="{CD278D98-41F7-4C0D-8213-C3B403C9C9AD}" type="slidenum">
              <a:rPr lang="en-US" smtClean="0"/>
              <a:pPr>
                <a:defRPr/>
              </a:pPr>
              <a:t>4</a:t>
            </a:fld>
            <a:endParaRPr lang="en-US" dirty="0">
              <a:solidFill>
                <a:srgbClr val="FFFFF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17299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754"/>
  <p:tag name="MMPROD_UIDATA" val="&lt;database version=&quot;11.0&quot;&gt;&lt;object type=&quot;1&quot; unique_id=&quot;10001&quot;&gt;&lt;object type=&quot;2&quot; unique_id=&quot;178677&quot;&gt;&lt;object type=&quot;3&quot; unique_id=&quot;178678&quot;&gt;&lt;property id=&quot;20148&quot; value=&quot;5&quot;/&gt;&lt;property id=&quot;20300&quot; value=&quot;Slide 1&quot;/&gt;&lt;property id=&quot;20307&quot; value=&quot;306&quot;/&gt;&lt;/object&gt;&lt;object type=&quot;3&quot; unique_id=&quot;178679&quot;&gt;&lt;property id=&quot;20148&quot; value=&quot;5&quot;/&gt;&lt;property id=&quot;20300&quot; value=&quot;Slide 2 - &amp;quot;Learning Objectives&amp;quot;&quot;/&gt;&lt;property id=&quot;20307&quot; value=&quot;307&quot;/&gt;&lt;/object&gt;&lt;object type=&quot;3&quot; unique_id=&quot;178680&quot;&gt;&lt;property id=&quot;20148&quot; value=&quot;5&quot;/&gt;&lt;property id=&quot;20300&quot; value=&quot;Slide 4 - &amp;quot;Overview of  Original SFST Validation Studies&amp;quot;&quot;/&gt;&lt;property id=&quot;20307&quot; value=&quot;308&quot;/&gt;&lt;/object&gt;&lt;object type=&quot;3&quot; unique_id=&quot;178681&quot;&gt;&lt;property id=&quot;20148&quot; value=&quot;5&quot;/&gt;&lt;property id=&quot;20300&quot; value=&quot;Slide 5 - &amp;quot;Original SCRI SFST Reliability&amp;quot;&quot;/&gt;&lt;property id=&quot;20307&quot; value=&quot;309&quot;/&gt;&lt;/object&gt;&lt;object type=&quot;3&quot; unique_id=&quot;178682&quot;&gt;&lt;property id=&quot;20148&quot; value=&quot;5&quot;/&gt;&lt;property id=&quot;20300&quot; value=&quot;Slide 6 - &amp;quot;SFST Field Validation Studies&amp;quot;&quot;/&gt;&lt;property id=&quot;20307&quot; value=&quot;310&quot;/&gt;&lt;/object&gt;&lt;object type=&quot;3&quot; unique_id=&quot;178683&quot;&gt;&lt;property id=&quot;20148&quot; value=&quot;5&quot;/&gt;&lt;property id=&quot;20300&quot; value=&quot;Slide 7 - &amp;quot;Difference in Results&amp;quot;&quot;/&gt;&lt;property id=&quot;20307&quot; value=&quot;311&quot;/&gt;&lt;/object&gt;&lt;object type=&quot;3&quot; unique_id=&quot;178687&quot;&gt;&lt;property id=&quot;20148&quot; value=&quot;5&quot;/&gt;&lt;property id=&quot;20300&quot; value=&quot;Slide 9 - &amp;quot;Validation Study Exercise&amp;quot;&quot;/&gt;&lt;property id=&quot;20307&quot; value=&quot;315&quot;/&gt;&lt;/object&gt;&lt;object type=&quot;3&quot; unique_id=&quot;178688&quot;&gt;&lt;property id=&quot;20148&quot; value=&quot;5&quot;/&gt;&lt;property id=&quot;20300&quot; value=&quot;Slide 10 - &amp;quot;Nystagmus&amp;quot;&quot;/&gt;&lt;property id=&quot;20307&quot; value=&quot;316&quot;/&gt;&lt;/object&gt;&lt;object type=&quot;3&quot; unique_id=&quot;178689&quot;&gt;&lt;property id=&quot;20148&quot; value=&quot;5&quot;/&gt;&lt;property id=&quot;20300&quot; value=&quot;Slide 11 - &amp;quot;Categories of Nystagmus&amp;quot;&quot;/&gt;&lt;property id=&quot;20307&quot; value=&quot;317&quot;/&gt;&lt;/object&gt;&lt;object type=&quot;3&quot; unique_id=&quot;178690&quot;&gt;&lt;property id=&quot;20148&quot; value=&quot;5&quot;/&gt;&lt;property id=&quot;20300&quot; value=&quot;Slide 12 - &amp;quot;Gaze Nystagmus&amp;quot;&quot;/&gt;&lt;property id=&quot;20307&quot; value=&quot;318&quot;/&gt;&lt;/object&gt;&lt;object type=&quot;3&quot; unique_id=&quot;178691&quot;&gt;&lt;property id=&quot;20148&quot; value=&quot;5&quot;/&gt;&lt;property id=&quot;20300&quot; value=&quot;Slide 13 - &amp;quot;Horizontal Gaze Nystagmus&amp;quot;&quot;/&gt;&lt;property id=&quot;20307&quot; value=&quot;319&quot;/&gt;&lt;/object&gt;&lt;object type=&quot;3&quot; unique_id=&quot;178692&quot;&gt;&lt;property id=&quot;20148&quot; value=&quot;5&quot;/&gt;&lt;property id=&quot;20300&quot; value=&quot;Slide 15 - &amp;quot;Administrative Procedures&amp;quot;&quot;/&gt;&lt;property id=&quot;20307&quot; value=&quot;320&quot;/&gt;&lt;/object&gt;&lt;object type=&quot;3&quot; unique_id=&quot;178693&quot;&gt;&lt;property id=&quot;20148&quot; value=&quot;5&quot;/&gt;&lt;property id=&quot;20300&quot; value=&quot;Slide 16 - &amp;quot;Administrative Procedures&amp;quot;&quot;/&gt;&lt;property id=&quot;20307&quot; value=&quot;321&quot;/&gt;&lt;/object&gt;&lt;object type=&quot;3&quot; unique_id=&quot;178694&quot;&gt;&lt;property id=&quot;20148&quot; value=&quot;5&quot;/&gt;&lt;property id=&quot;20300&quot; value=&quot;Slide 17 - &amp;quot;Three Clues of Horizontal Gaze Nystagmus&amp;quot;&quot;/&gt;&lt;property id=&quot;20307&quot; value=&quot;322&quot;/&gt;&lt;/object&gt;&lt;object type=&quot;3&quot; unique_id=&quot;178695&quot;&gt;&lt;property id=&quot;20148&quot; value=&quot;5&quot;/&gt;&lt;property id=&quot;20300&quot; value=&quot;Slide 18 - &amp;quot;Clue Number 1&amp;quot;&quot;/&gt;&lt;property id=&quot;20307&quot; value=&quot;323&quot;/&gt;&lt;/object&gt;&lt;object type=&quot;3&quot; unique_id=&quot;178696&quot;&gt;&lt;property id=&quot;20148&quot; value=&quot;5&quot;/&gt;&lt;property id=&quot;20300&quot; value=&quot;Slide 19 - &amp;quot; Three Clues of Horizontal Gaze Nystagmus &amp;quot;&quot;/&gt;&lt;property id=&quot;20307&quot; value=&quot;324&quot;/&gt;&lt;/object&gt;&lt;object type=&quot;3&quot; unique_id=&quot;178697&quot;&gt;&lt;property id=&quot;20148&quot; value=&quot;5&quot;/&gt;&lt;property id=&quot;20300&quot; value=&quot;Slide 20 - &amp;quot;Clue Number 2&amp;quot;&quot;/&gt;&lt;property id=&quot;20307&quot; value=&quot;325&quot;/&gt;&lt;/object&gt;&lt;object type=&quot;3&quot; unique_id=&quot;178698&quot;&gt;&lt;property id=&quot;20148&quot; value=&quot;5&quot;/&gt;&lt;property id=&quot;20300&quot; value=&quot;Slide 21 - &amp;quot;Three Clues of Horizontal Gaze Nystagmus&amp;quot;&quot;/&gt;&lt;property id=&quot;20307&quot; value=&quot;326&quot;/&gt;&lt;/object&gt;&lt;object type=&quot;3&quot; unique_id=&quot;178699&quot;&gt;&lt;property id=&quot;20148&quot; value=&quot;5&quot;/&gt;&lt;property id=&quot;20300&quot; value=&quot;Slide 22 - &amp;quot;Clue Number 3&amp;quot;&quot;/&gt;&lt;property id=&quot;20307&quot; value=&quot;327&quot;/&gt;&lt;/object&gt;&lt;object type=&quot;3&quot; unique_id=&quot;178700&quot;&gt;&lt;property id=&quot;20148&quot; value=&quot;5&quot;/&gt;&lt;property id=&quot;20300&quot; value=&quot;Slide 23 - &amp;quot;Onset of Nystagmus  Prior to Approximately 45 Degrees&amp;quot;&quot;/&gt;&lt;property id=&quot;20307&quot; value=&quot;328&quot;/&gt;&lt;/object&gt;&lt;object type=&quot;3&quot; unique_id=&quot;178702&quot;&gt;&lt;property id=&quot;20148&quot; value=&quot;5&quot;/&gt;&lt;property id=&quot;20300&quot; value=&quot;Slide 24 - &amp;quot;Three Clues of Horizontal Gaze Nystagmus&amp;quot;&quot;/&gt;&lt;property id=&quot;20307&quot; value=&quot;330&quot;/&gt;&lt;/object&gt;&lt;object type=&quot;3&quot; unique_id=&quot;178704&quot;&gt;&lt;property id=&quot;20148&quot; value=&quot;5&quot;/&gt;&lt;property id=&quot;20300&quot; value=&quot;Slide 25 - &amp;quot;Vertical Nystagmus&amp;quot;&quot;/&gt;&lt;property id=&quot;20307&quot; value=&quot;332&quot;/&gt;&lt;/object&gt;&lt;object type=&quot;3&quot; unique_id=&quot;178705&quot;&gt;&lt;property id=&quot;20148&quot; value=&quot;5&quot;/&gt;&lt;property id=&quot;20300&quot; value=&quot;Slide 26 - &amp;quot;Vertical Nystagmus&amp;quot;&quot;/&gt;&lt;property id=&quot;20307&quot; value=&quot;333&quot;/&gt;&lt;/object&gt;&lt;object type=&quot;3&quot; unique_id=&quot;178706&quot;&gt;&lt;property id=&quot;20148&quot; value=&quot;5&quot;/&gt;&lt;property id=&quot;20300&quot; value=&quot;Slide 27 - &amp;quot;Horizontal Gaze Nystagmus Test Interpretation&amp;quot;&quot;/&gt;&lt;property id=&quot;20307&quot; value=&quot;334&quot;/&gt;&lt;/object&gt;&lt;object type=&quot;3&quot; unique_id=&quot;178707&quot;&gt;&lt;property id=&quot;20148&quot; value=&quot;5&quot;/&gt;&lt;property id=&quot;20300&quot; value=&quot;Slide 28 - &amp;quot;Documenting Horizontal Gaze Nystagmus Clues&amp;quot;&quot;/&gt;&lt;property id=&quot;20307&quot; value=&quot;335&quot;/&gt;&lt;/object&gt;&lt;object type=&quot;3&quot; unique_id=&quot;178708&quot;&gt;&lt;property id=&quot;20148&quot; value=&quot;5&quot;/&gt;&lt;property id=&quot;20300&quot; value=&quot;Slide 29 - &amp;quot;Horizontal Gaze Nystagmus Test Demonstration&amp;quot;&quot;/&gt;&lt;property id=&quot;20307&quot; value=&quot;336&quot;/&gt;&lt;/object&gt;&lt;object type=&quot;3&quot; unique_id=&quot;178710&quot;&gt;&lt;property id=&quot;20148&quot; value=&quot;5&quot;/&gt;&lt;property id=&quot;20300&quot; value=&quot;Slide 30 - &amp;quot;Walk and Turn&amp;quot;&quot;/&gt;&lt;property id=&quot;20307&quot; value=&quot;338&quot;/&gt;&lt;/object&gt;&lt;object type=&quot;3&quot; unique_id=&quot;178711&quot;&gt;&lt;property id=&quot;20148&quot; value=&quot;5&quot;/&gt;&lt;property id=&quot;20300&quot; value=&quot;Slide 31 - &amp;quot;Safety Precautions&amp;quot;&quot;/&gt;&lt;property id=&quot;20307&quot; value=&quot;339&quot;/&gt;&lt;/object&gt;&lt;object type=&quot;3&quot; unique_id=&quot;178712&quot;&gt;&lt;property id=&quot;20148&quot; value=&quot;5&quot;/&gt;&lt;property id=&quot;20300&quot; value=&quot;Slide 32 - &amp;quot;Walk and Turn Test&amp;quot;&quot;/&gt;&lt;property id=&quot;20307&quot; value=&quot;340&quot;/&gt;&lt;/object&gt;&lt;object type=&quot;3&quot; unique_id=&quot;178713&quot;&gt;&lt;property id=&quot;20148&quot; value=&quot;5&quot;/&gt;&lt;property id=&quot;20300&quot; value=&quot;Slide 33 - &amp;quot;Walk and Turn Test Diagram &amp;quot;&quot;/&gt;&lt;property id=&quot;20307&quot; value=&quot;341&quot;/&gt;&lt;/object&gt;&lt;object type=&quot;3&quot; unique_id=&quot;178714&quot;&gt;&lt;property id=&quot;20148&quot; value=&quot;5&quot;/&gt;&lt;property id=&quot;20300&quot; value=&quot;Slide 34 - &amp;quot;Walk and Turn Test Clues&amp;quot;&quot;/&gt;&lt;property id=&quot;20307&quot; value=&quot;342&quot;/&gt;&lt;/object&gt;&lt;object type=&quot;3&quot; unique_id=&quot;178715&quot;&gt;&lt;property id=&quot;20148&quot; value=&quot;5&quot;/&gt;&lt;property id=&quot;20300&quot; value=&quot;Slide 35 - &amp;quot;Walk and Turn Test Clues  &amp;quot;&quot;/&gt;&lt;property id=&quot;20307&quot; value=&quot;343&quot;/&gt;&lt;/object&gt;&lt;object type=&quot;3&quot; unique_id=&quot;178716&quot;&gt;&lt;property id=&quot;20148&quot; value=&quot;5&quot;/&gt;&lt;property id=&quot;20300&quot; value=&quot;Slide 37 - &amp;quot;Documenting Walk and Turn Test&amp;quot;&quot;/&gt;&lt;property id=&quot;20307&quot; value=&quot;344&quot;/&gt;&lt;/object&gt;&lt;object type=&quot;3&quot; unique_id=&quot;178718&quot;&gt;&lt;property id=&quot;20148&quot; value=&quot;5&quot;/&gt;&lt;property id=&quot;20300&quot; value=&quot;Slide 36 - &amp;quot;Walk and Turn Test Criterion&amp;quot;&quot;/&gt;&lt;property id=&quot;20307&quot; value=&quot;346&quot;/&gt;&lt;/object&gt;&lt;object type=&quot;3&quot; unique_id=&quot;178719&quot;&gt;&lt;property id=&quot;20148&quot; value=&quot;5&quot;/&gt;&lt;property id=&quot;20300&quot; value=&quot;Slide 38 - &amp;quot;Walk and Turn Demonstration&amp;quot;&quot;/&gt;&lt;property id=&quot;20307&quot; value=&quot;347&quot;/&gt;&lt;/object&gt;&lt;object type=&quot;3&quot; unique_id=&quot;178720&quot;&gt;&lt;property id=&quot;20148&quot; value=&quot;5&quot;/&gt;&lt;property id=&quot;20300&quot; value=&quot;Slide 39 - &amp;quot;One Leg Stand&amp;quot;&quot;/&gt;&lt;property id=&quot;20307&quot; value=&quot;348&quot;/&gt;&lt;/object&gt;&lt;object type=&quot;3&quot; unique_id=&quot;178721&quot;&gt;&lt;property id=&quot;20148&quot; value=&quot;5&quot;/&gt;&lt;property id=&quot;20300&quot; value=&quot;Slide 40 - &amp;quot;Administrative Procedures&amp;quot;&quot;/&gt;&lt;property id=&quot;20307&quot; value=&quot;349&quot;/&gt;&lt;/object&gt;&lt;object type=&quot;3&quot; unique_id=&quot;178722&quot;&gt;&lt;property id=&quot;20148&quot; value=&quot;5&quot;/&gt;&lt;property id=&quot;20300&quot; value=&quot;Slide 41 - &amp;quot;Administrative Procedures&amp;quot;&quot;/&gt;&lt;property id=&quot;20307&quot; value=&quot;350&quot;/&gt;&lt;/object&gt;&lt;object type=&quot;3&quot; unique_id=&quot;178723&quot;&gt;&lt;property id=&quot;20148&quot; value=&quot;5&quot;/&gt;&lt;property id=&quot;20300&quot; value=&quot;Slide 42 - &amp;quot;One Leg Stand Test Clues&amp;quot;&quot;/&gt;&lt;property id=&quot;20307&quot; value=&quot;351&quot;/&gt;&lt;/object&gt;&lt;object type=&quot;3&quot; unique_id=&quot;178724&quot;&gt;&lt;property id=&quot;20148&quot; value=&quot;5&quot;/&gt;&lt;property id=&quot;20300&quot; value=&quot;Slide 44 - &amp;quot;One Leg Stand Test  Documentation and Considerations&amp;quot;&quot;/&gt;&lt;property id=&quot;20307&quot; value=&quot;352&quot;/&gt;&lt;/object&gt;&lt;object type=&quot;3&quot; unique_id=&quot;178725&quot;&gt;&lt;property id=&quot;20148&quot; value=&quot;5&quot;/&gt;&lt;property id=&quot;20300&quot; value=&quot;Slide 43 - &amp;quot;One Leg Stand Test Criterion&amp;quot;&quot;/&gt;&lt;property id=&quot;20307&quot; value=&quot;353&quot;/&gt;&lt;/object&gt;&lt;object type=&quot;3&quot; unique_id=&quot;178726&quot;&gt;&lt;property id=&quot;20148&quot; value=&quot;5&quot;/&gt;&lt;property id=&quot;20300&quot; value=&quot;Slide 45 - &amp;quot;One Leg Stand Demonstration&amp;quot;&quot;/&gt;&lt;property id=&quot;20307&quot; value=&quot;354&quot;/&gt;&lt;/object&gt;&lt;object type=&quot;3&quot; unique_id=&quot;178727&quot;&gt;&lt;property id=&quot;20148&quot; value=&quot;5&quot;/&gt;&lt;property id=&quot;20300&quot; value=&quot;Slide 46 - &amp;quot;QUESTIONS?&amp;quot;&quot;/&gt;&lt;property id=&quot;20307&quot; value=&quot;355&quot;/&gt;&lt;/object&gt;&lt;object type=&quot;3&quot; unique_id=&quot;178780&quot;&gt;&lt;property id=&quot;20148&quot; value=&quot;5&quot;/&gt;&lt;property id=&quot;20300&quot; value=&quot;Slide 3 - &amp;quot;Learning Objectives (Continued)&amp;quot;&quot;/&gt;&lt;property id=&quot;20307&quot; value=&quot;359&quot;/&gt;&lt;/object&gt;&lt;object type=&quot;3&quot; unique_id=&quot;178781&quot;&gt;&lt;property id=&quot;20148&quot; value=&quot;5&quot;/&gt;&lt;property id=&quot;20300&quot; value=&quot;Slide 8 - &amp;quot;“Correct” and “Incorrect”  Arrest Decisions&amp;quot;&quot;/&gt;&lt;property id=&quot;20307&quot; value=&quot;358&quot;/&gt;&lt;/object&gt;&lt;object type=&quot;3&quot; unique_id=&quot;178782&quot;&gt;&lt;property id=&quot;20148&quot; value=&quot;5&quot;/&gt;&lt;property id=&quot;20300&quot; value=&quot;Slide 14 - &amp;quot;Administrative Procedures (Continued)&amp;quot;&quot;/&gt;&lt;property id=&quot;20307&quot; value=&quot;361&quot;/&gt;&lt;/object&gt;&lt;/object&gt;&lt;object type=&quot;8&quot; unique_id=&quot;178779&quot;&gt;&lt;/object&gt;&lt;/object&gt;&lt;/database&gt;"/>
  <p:tag name="ARTICULATE_SLIDE_COUNT" val="46"/>
  <p:tag name="ARTICULATE_PROJECT_OPEN" val="0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Default Design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FFFFFF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3_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B32317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FFFFFF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DCCF0BBFCB640886DBD6AA5C4DF7C" ma:contentTypeVersion="20" ma:contentTypeDescription="Create a new document." ma:contentTypeScope="" ma:versionID="c48114ac0c51b36d66285bf2f6f44c61">
  <xsd:schema xmlns:xsd="http://www.w3.org/2001/XMLSchema" xmlns:xs="http://www.w3.org/2001/XMLSchema" xmlns:p="http://schemas.microsoft.com/office/2006/metadata/properties" xmlns:ns1="http://schemas.microsoft.com/sharepoint/v3" xmlns:ns2="d1f51b4b-47f1-4e3b-a064-a1e52dfcf961" xmlns:ns3="bb67591a-a4e0-4be5-8606-6b03c887204c" targetNamespace="http://schemas.microsoft.com/office/2006/metadata/properties" ma:root="true" ma:fieldsID="5d29e4caccaf2cf77bae175b74f9e921" ns1:_="" ns2:_="" ns3:_="">
    <xsd:import namespace="http://schemas.microsoft.com/sharepoint/v3"/>
    <xsd:import namespace="d1f51b4b-47f1-4e3b-a064-a1e52dfcf961"/>
    <xsd:import namespace="bb67591a-a4e0-4be5-8606-6b03c88720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51b4b-47f1-4e3b-a064-a1e52dfcf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fb2d66a-8a76-45f0-bdd8-73588bd3e2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67591a-a4e0-4be5-8606-6b03c887204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05b25a2b-8c2b-4d04-9457-f84f85fcc237}" ma:internalName="TaxCatchAll" ma:showField="CatchAllData" ma:web="bb67591a-a4e0-4be5-8606-6b03c88720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1f51b4b-47f1-4e3b-a064-a1e52dfcf961">
      <Terms xmlns="http://schemas.microsoft.com/office/infopath/2007/PartnerControls"/>
    </lcf76f155ced4ddcb4097134ff3c332f>
    <_Flow_SignoffStatus xmlns="d1f51b4b-47f1-4e3b-a064-a1e52dfcf961" xsi:nil="true"/>
    <TaxCatchAll xmlns="bb67591a-a4e0-4be5-8606-6b03c887204c" xsi:nil="true"/>
  </documentManagement>
</p:properties>
</file>

<file path=customXml/itemProps1.xml><?xml version="1.0" encoding="utf-8"?>
<ds:datastoreItem xmlns:ds="http://schemas.openxmlformats.org/officeDocument/2006/customXml" ds:itemID="{AA608C86-8C05-48E8-B38D-C5046835EA89}"/>
</file>

<file path=customXml/itemProps2.xml><?xml version="1.0" encoding="utf-8"?>
<ds:datastoreItem xmlns:ds="http://schemas.openxmlformats.org/officeDocument/2006/customXml" ds:itemID="{A57A4E2D-3F5F-4839-A0E7-FD5DFE7BC9BC}"/>
</file>

<file path=customXml/itemProps3.xml><?xml version="1.0" encoding="utf-8"?>
<ds:datastoreItem xmlns:ds="http://schemas.openxmlformats.org/officeDocument/2006/customXml" ds:itemID="{7DAD51D9-893A-4528-B234-1815707E4A1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</Words>
  <Application>Microsoft Office PowerPoint</Application>
  <PresentationFormat>On-screen Show (4:3)</PresentationFormat>
  <Paragraphs>29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Black</vt:lpstr>
      <vt:lpstr>Arial Narrow</vt:lpstr>
      <vt:lpstr>Calibri</vt:lpstr>
      <vt:lpstr>Trebuchet MS</vt:lpstr>
      <vt:lpstr>Wingdings</vt:lpstr>
      <vt:lpstr>4_Default Design</vt:lpstr>
      <vt:lpstr>PowerPoint Presentation</vt:lpstr>
      <vt:lpstr>Learning Objectives</vt:lpstr>
      <vt:lpstr>SFST Proficiency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2021-02-08T20:12:02Z</dcterms:created>
  <dcterms:modified xsi:type="dcterms:W3CDTF">2022-09-12T16:57:18Z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3D8B9A06-41AA-42E0-9C16-4D908A3AA3B6</vt:lpwstr>
  </property>
  <property fmtid="{D5CDD505-2E9C-101B-9397-08002B2CF9AE}" pid="3" name="ArticulatePath">
    <vt:lpwstr>ARIDE_PPT_02 February 2021</vt:lpwstr>
  </property>
  <property fmtid="{D5CDD505-2E9C-101B-9397-08002B2CF9AE}" pid="4" name="ContentTypeId">
    <vt:lpwstr>0x010100A31DCCF0BBFCB640886DBD6AA5C4DF7C</vt:lpwstr>
  </property>
</Properties>
</file>